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96A39E-461F-44D1-8F5C-42C2C9D60E3F}">
          <p14:sldIdLst>
            <p14:sldId id="256"/>
            <p14:sldId id="257"/>
            <p14:sldId id="258"/>
          </p14:sldIdLst>
        </p14:section>
        <p14:section name="Untitled Section" id="{64CB2E20-6E3E-4F9D-ABBA-9CC8BE663EA2}">
          <p14:sldIdLst>
            <p14:sldId id="259"/>
            <p14:sldId id="260"/>
            <p14:sldId id="261"/>
            <p14:sldId id="262"/>
            <p14:sldId id="26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Barnes" initials="SB" lastIdx="1" clrIdx="0">
    <p:extLst>
      <p:ext uri="{19B8F6BF-5375-455C-9EA6-DF929625EA0E}">
        <p15:presenceInfo xmlns:p15="http://schemas.microsoft.com/office/powerpoint/2012/main" userId="S-1-5-21-861567501-1801674531-839522115-2248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24D4C-B4EF-4ECF-83D4-7E09C87D386D}" type="datetimeFigureOut">
              <a:rPr lang="en-US" smtClean="0"/>
              <a:t>7/6/2022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D0F8EB-DAA0-4310-956A-911CB78F5FB1}" type="slidenum">
              <a:rPr lang="en-US" smtClean="0"/>
              <a:t>‹#›</a:t>
            </a:fld>
            <a:endParaRPr lang="en-US"/>
          </a:p>
        </p:txBody>
      </p:sp>
    </p:spTree>
    <p:extLst>
      <p:ext uri="{BB962C8B-B14F-4D97-AF65-F5344CB8AC3E}">
        <p14:creationId xmlns:p14="http://schemas.microsoft.com/office/powerpoint/2010/main" val="557478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EE26-7CE8-4A3F-AD2B-518E7834BC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522C57-809C-4B1D-8482-84BE73AB74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0F159F-E1F2-4C16-96A9-526712167CD5}"/>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5" name="Footer Placeholder 4">
            <a:extLst>
              <a:ext uri="{FF2B5EF4-FFF2-40B4-BE49-F238E27FC236}">
                <a16:creationId xmlns:a16="http://schemas.microsoft.com/office/drawing/2014/main" id="{D2D382F2-11DD-4501-8AB0-3DE9C2D56C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DC5198-0BA9-4295-A123-789E5B492585}"/>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3400352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2FA5A-A061-4BD4-9A24-EF1260CFD9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17A16F-638D-4EF0-BA9F-A13917146A8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A9EA38-89D7-4718-A972-4B4FACC18E07}"/>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5" name="Footer Placeholder 4">
            <a:extLst>
              <a:ext uri="{FF2B5EF4-FFF2-40B4-BE49-F238E27FC236}">
                <a16:creationId xmlns:a16="http://schemas.microsoft.com/office/drawing/2014/main" id="{4CA40B9A-9DDF-4E1C-837D-4EF9B545A4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2797C6-DB7A-4BAF-8CE1-EE9CEAEA8B0C}"/>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3843748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8ADBF-B84B-486F-890B-95C8DC2D50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5C7673-E597-4ACB-93B8-B0800858BDD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CF1C57-D7AF-478D-91A1-FF7E7605961A}"/>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5" name="Footer Placeholder 4">
            <a:extLst>
              <a:ext uri="{FF2B5EF4-FFF2-40B4-BE49-F238E27FC236}">
                <a16:creationId xmlns:a16="http://schemas.microsoft.com/office/drawing/2014/main" id="{A8CA44BE-35FD-461C-ACDF-5F0F78C30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9935F5-B209-4CD1-BEFA-DD7B0B1186DC}"/>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3150738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2022C-12CC-4E6D-B9E6-9D8E16D074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A48621-701D-4ED0-9082-57C3FFEF962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1BFA0E-73C4-4368-B920-7278862C357C}"/>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5" name="Footer Placeholder 4">
            <a:extLst>
              <a:ext uri="{FF2B5EF4-FFF2-40B4-BE49-F238E27FC236}">
                <a16:creationId xmlns:a16="http://schemas.microsoft.com/office/drawing/2014/main" id="{0962E039-E89D-4A72-B82A-4B881F573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CE9D96-7674-4F20-88B3-51652B6BFC53}"/>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876743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8CA73-BDD5-41C6-BD62-65AF6587D0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B85055-83AD-4115-A6AF-EACA341A95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6CD8F47-5FE7-4917-A725-F1854257034F}"/>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5" name="Footer Placeholder 4">
            <a:extLst>
              <a:ext uri="{FF2B5EF4-FFF2-40B4-BE49-F238E27FC236}">
                <a16:creationId xmlns:a16="http://schemas.microsoft.com/office/drawing/2014/main" id="{D8A1B2E1-4B6B-432B-B17B-F94A70A1DD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BA1A27-6F68-46D6-B6BA-01AEDCF37E00}"/>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1494544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F92AB-0EDD-4226-BE9C-E14F2EAB62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339069-96A1-4D62-9421-066F9298612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B8D9B4-EEE9-4405-BC8A-8EBF7106685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6B5F1F-ABEC-4183-B7AC-4D429613C8A0}"/>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6" name="Footer Placeholder 5">
            <a:extLst>
              <a:ext uri="{FF2B5EF4-FFF2-40B4-BE49-F238E27FC236}">
                <a16:creationId xmlns:a16="http://schemas.microsoft.com/office/drawing/2014/main" id="{D4702E95-C1CD-4FC4-88BE-019E1D06AA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E1DC89-DDFA-478C-BBB3-292AF6711890}"/>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248070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3C38-1643-4964-A7C1-30C125243F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8CA441-2282-4DDF-8559-0D1ACFDD25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9E2920A-3643-44AC-9858-0C2DE21CEFE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1F78DF-13D0-4D1B-A0F8-E2D573358E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66A4FCE-9CF4-4375-A6CA-A12A55CE612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D9483E-11C2-4B53-9D10-645EEB8C2B27}"/>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8" name="Footer Placeholder 7">
            <a:extLst>
              <a:ext uri="{FF2B5EF4-FFF2-40B4-BE49-F238E27FC236}">
                <a16:creationId xmlns:a16="http://schemas.microsoft.com/office/drawing/2014/main" id="{F8730549-A83D-4E64-8E78-64E06609D8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DE37B9-9B16-4CB6-9B28-50D277A6D5E2}"/>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63861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68C4E-1DE2-4DD6-B302-FEC83DC628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1DCC49-C718-464E-A966-C652567135F8}"/>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4" name="Footer Placeholder 3">
            <a:extLst>
              <a:ext uri="{FF2B5EF4-FFF2-40B4-BE49-F238E27FC236}">
                <a16:creationId xmlns:a16="http://schemas.microsoft.com/office/drawing/2014/main" id="{3DD036FD-058F-4D1D-9BBD-0FE5E106DF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3FC570-F062-433E-8BCF-D0477EA746C4}"/>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1279151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90A20E-5592-4CAE-BB9F-8F70BC189677}"/>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3" name="Footer Placeholder 2">
            <a:extLst>
              <a:ext uri="{FF2B5EF4-FFF2-40B4-BE49-F238E27FC236}">
                <a16:creationId xmlns:a16="http://schemas.microsoft.com/office/drawing/2014/main" id="{41DDB576-623D-4F8B-82AD-3DC487594F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1963A7-E440-480F-9D97-C5015F2875C4}"/>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1264237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7F9D6-EDD5-40E0-BAAD-AC3D4DD56D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01DBCF-3DC3-4103-89F3-45BEEEEB07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CA85EF-1966-4C22-8140-3EA0CCEDB7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AC07111-412A-4F17-8DDC-3ED9FA210FDA}"/>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6" name="Footer Placeholder 5">
            <a:extLst>
              <a:ext uri="{FF2B5EF4-FFF2-40B4-BE49-F238E27FC236}">
                <a16:creationId xmlns:a16="http://schemas.microsoft.com/office/drawing/2014/main" id="{69DCACE0-FFFE-42AE-860A-E5152040AA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F8581B-0BF0-451A-A6BF-49759D3B4650}"/>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640455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04B72-ED3A-45F2-A929-4AD3EBCFD8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7ADCA7-7FB5-40F1-A6F1-963A4FBF67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214628-09C6-4ABC-853E-65EE48FCC3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F3716F7-E4D2-4EF8-8878-1FC032C19263}"/>
              </a:ext>
            </a:extLst>
          </p:cNvPr>
          <p:cNvSpPr>
            <a:spLocks noGrp="1"/>
          </p:cNvSpPr>
          <p:nvPr>
            <p:ph type="dt" sz="half" idx="10"/>
          </p:nvPr>
        </p:nvSpPr>
        <p:spPr/>
        <p:txBody>
          <a:bodyPr/>
          <a:lstStyle/>
          <a:p>
            <a:fld id="{FFCA6656-30D6-4273-B032-C6C6BA577C7B}" type="datetimeFigureOut">
              <a:rPr lang="en-US" smtClean="0"/>
              <a:t>7/6/2022</a:t>
            </a:fld>
            <a:endParaRPr lang="en-US"/>
          </a:p>
        </p:txBody>
      </p:sp>
      <p:sp>
        <p:nvSpPr>
          <p:cNvPr id="6" name="Footer Placeholder 5">
            <a:extLst>
              <a:ext uri="{FF2B5EF4-FFF2-40B4-BE49-F238E27FC236}">
                <a16:creationId xmlns:a16="http://schemas.microsoft.com/office/drawing/2014/main" id="{4B02BEF0-289C-4AE7-9CD5-F8CD6E8DE0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9B93C7-F2EE-4C44-988C-0A48C80984A1}"/>
              </a:ext>
            </a:extLst>
          </p:cNvPr>
          <p:cNvSpPr>
            <a:spLocks noGrp="1"/>
          </p:cNvSpPr>
          <p:nvPr>
            <p:ph type="sldNum" sz="quarter" idx="12"/>
          </p:nvPr>
        </p:nvSpPr>
        <p:spPr/>
        <p:txBody>
          <a:bodyPr/>
          <a:lstStyle/>
          <a:p>
            <a:fld id="{57C8189E-3EE4-4D1A-9A7E-5410D5351232}" type="slidenum">
              <a:rPr lang="en-US" smtClean="0"/>
              <a:t>‹#›</a:t>
            </a:fld>
            <a:endParaRPr lang="en-US"/>
          </a:p>
        </p:txBody>
      </p:sp>
    </p:spTree>
    <p:extLst>
      <p:ext uri="{BB962C8B-B14F-4D97-AF65-F5344CB8AC3E}">
        <p14:creationId xmlns:p14="http://schemas.microsoft.com/office/powerpoint/2010/main" val="146662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389D99-8FB3-469E-8E86-CFA8F3C3FC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ED294D-A937-483A-B752-F73725D4FF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E4F662-8748-414F-B7B9-AE352B01BA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A6656-30D6-4273-B032-C6C6BA577C7B}" type="datetimeFigureOut">
              <a:rPr lang="en-US" smtClean="0"/>
              <a:t>7/6/2022</a:t>
            </a:fld>
            <a:endParaRPr lang="en-US"/>
          </a:p>
        </p:txBody>
      </p:sp>
      <p:sp>
        <p:nvSpPr>
          <p:cNvPr id="5" name="Footer Placeholder 4">
            <a:extLst>
              <a:ext uri="{FF2B5EF4-FFF2-40B4-BE49-F238E27FC236}">
                <a16:creationId xmlns:a16="http://schemas.microsoft.com/office/drawing/2014/main" id="{8E88A293-C5C3-4616-8636-2AC3AA4F53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B0EF35-4C65-4879-8C63-10224008CD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8189E-3EE4-4D1A-9A7E-5410D5351232}" type="slidenum">
              <a:rPr lang="en-US" smtClean="0"/>
              <a:t>‹#›</a:t>
            </a:fld>
            <a:endParaRPr lang="en-US"/>
          </a:p>
        </p:txBody>
      </p:sp>
    </p:spTree>
    <p:extLst>
      <p:ext uri="{BB962C8B-B14F-4D97-AF65-F5344CB8AC3E}">
        <p14:creationId xmlns:p14="http://schemas.microsoft.com/office/powerpoint/2010/main" val="4082368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2C965-D096-4718-B11C-282F1F30D9E7}"/>
              </a:ext>
            </a:extLst>
          </p:cNvPr>
          <p:cNvSpPr>
            <a:spLocks noGrp="1"/>
          </p:cNvSpPr>
          <p:nvPr>
            <p:ph type="ctrTitle"/>
          </p:nvPr>
        </p:nvSpPr>
        <p:spPr/>
        <p:txBody>
          <a:bodyPr>
            <a:normAutofit fontScale="90000"/>
          </a:bodyPr>
          <a:lstStyle/>
          <a:p>
            <a:r>
              <a:rPr lang="en-US" b="1" dirty="0">
                <a:effectLst>
                  <a:outerShdw blurRad="50800" dist="50800" dir="5400000" algn="ctr" rotWithShape="0">
                    <a:schemeClr val="bg2">
                      <a:lumMod val="50000"/>
                    </a:schemeClr>
                  </a:outerShdw>
                </a:effectLst>
                <a:latin typeface="Comic Sans MS" panose="030F0702030302020204" pitchFamily="66" charset="0"/>
              </a:rPr>
              <a:t>LIQUID OFFICE</a:t>
            </a:r>
            <a:br>
              <a:rPr lang="en-US" b="1" dirty="0">
                <a:effectLst>
                  <a:outerShdw blurRad="50800" dist="50800" dir="5400000" algn="ctr" rotWithShape="0">
                    <a:schemeClr val="bg2">
                      <a:lumMod val="50000"/>
                    </a:schemeClr>
                  </a:outerShdw>
                </a:effectLst>
              </a:rPr>
            </a:br>
            <a:br>
              <a:rPr lang="en-US" dirty="0"/>
            </a:br>
            <a:r>
              <a:rPr lang="en-US" i="1" dirty="0"/>
              <a:t>Submitting an Out of County Travel Claim</a:t>
            </a:r>
          </a:p>
        </p:txBody>
      </p:sp>
      <p:sp>
        <p:nvSpPr>
          <p:cNvPr id="3" name="Subtitle 2">
            <a:extLst>
              <a:ext uri="{FF2B5EF4-FFF2-40B4-BE49-F238E27FC236}">
                <a16:creationId xmlns:a16="http://schemas.microsoft.com/office/drawing/2014/main" id="{188DCF5B-7500-4C1F-B0DA-FF1EE263869B}"/>
              </a:ext>
            </a:extLst>
          </p:cNvPr>
          <p:cNvSpPr>
            <a:spLocks noGrp="1"/>
          </p:cNvSpPr>
          <p:nvPr>
            <p:ph type="subTitle" idx="1"/>
          </p:nvPr>
        </p:nvSpPr>
        <p:spPr/>
        <p:txBody>
          <a:bodyPr>
            <a:normAutofit/>
          </a:bodyPr>
          <a:lstStyle/>
          <a:p>
            <a:r>
              <a:rPr lang="en-US" sz="6000" dirty="0"/>
              <a:t>T-2</a:t>
            </a:r>
          </a:p>
        </p:txBody>
      </p:sp>
    </p:spTree>
    <p:extLst>
      <p:ext uri="{BB962C8B-B14F-4D97-AF65-F5344CB8AC3E}">
        <p14:creationId xmlns:p14="http://schemas.microsoft.com/office/powerpoint/2010/main" val="3642014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9BB2B-B144-404F-AA5B-E42D652DC6A7}"/>
              </a:ext>
            </a:extLst>
          </p:cNvPr>
          <p:cNvSpPr>
            <a:spLocks noGrp="1"/>
          </p:cNvSpPr>
          <p:nvPr>
            <p:ph type="title"/>
          </p:nvPr>
        </p:nvSpPr>
        <p:spPr/>
        <p:txBody>
          <a:bodyPr>
            <a:normAutofit/>
          </a:bodyPr>
          <a:lstStyle/>
          <a:p>
            <a:pPr algn="ctr"/>
            <a:r>
              <a:rPr lang="en-US" sz="6600" b="1" dirty="0">
                <a:effectLst>
                  <a:outerShdw blurRad="38100" dist="38100" dir="2700000" algn="tl">
                    <a:srgbClr val="000000">
                      <a:alpha val="43137"/>
                    </a:srgbClr>
                  </a:outerShdw>
                </a:effectLst>
              </a:rPr>
              <a:t>Filing a T-2 Claim</a:t>
            </a:r>
          </a:p>
        </p:txBody>
      </p:sp>
      <p:sp>
        <p:nvSpPr>
          <p:cNvPr id="3" name="Content Placeholder 2">
            <a:extLst>
              <a:ext uri="{FF2B5EF4-FFF2-40B4-BE49-F238E27FC236}">
                <a16:creationId xmlns:a16="http://schemas.microsoft.com/office/drawing/2014/main" id="{4E3A712C-2620-4F8E-B79D-AD372841EB6A}"/>
              </a:ext>
            </a:extLst>
          </p:cNvPr>
          <p:cNvSpPr>
            <a:spLocks noGrp="1"/>
          </p:cNvSpPr>
          <p:nvPr>
            <p:ph idx="1"/>
          </p:nvPr>
        </p:nvSpPr>
        <p:spPr>
          <a:xfrm>
            <a:off x="1142999" y="1690687"/>
            <a:ext cx="10715625" cy="4802187"/>
          </a:xfrm>
        </p:spPr>
        <p:txBody>
          <a:bodyPr>
            <a:normAutofit lnSpcReduction="10000"/>
          </a:bodyPr>
          <a:lstStyle/>
          <a:p>
            <a:pPr>
              <a:lnSpc>
                <a:spcPct val="150000"/>
              </a:lnSpc>
            </a:pPr>
            <a:r>
              <a:rPr lang="en-US" sz="3200" dirty="0"/>
              <a:t>Go to the Escambia County School District Website https://ecsd-fl.schoolloop.com/</a:t>
            </a:r>
          </a:p>
          <a:p>
            <a:pPr lvl="1">
              <a:lnSpc>
                <a:spcPct val="150000"/>
              </a:lnSpc>
            </a:pPr>
            <a:r>
              <a:rPr lang="en-US" sz="3200" dirty="0"/>
              <a:t>Click on the Staff Page </a:t>
            </a:r>
          </a:p>
          <a:p>
            <a:pPr lvl="1">
              <a:lnSpc>
                <a:spcPct val="150000"/>
              </a:lnSpc>
            </a:pPr>
            <a:r>
              <a:rPr lang="en-US" sz="3200" dirty="0"/>
              <a:t>Scroll down to </a:t>
            </a:r>
          </a:p>
          <a:p>
            <a:pPr lvl="2">
              <a:lnSpc>
                <a:spcPct val="110000"/>
              </a:lnSpc>
            </a:pPr>
            <a:r>
              <a:rPr lang="en-US" sz="3200" dirty="0"/>
              <a:t>Liquid Office - T2 – Out Of County Travel</a:t>
            </a:r>
          </a:p>
          <a:p>
            <a:pPr lvl="2">
              <a:lnSpc>
                <a:spcPct val="150000"/>
              </a:lnSpc>
            </a:pPr>
            <a:r>
              <a:rPr lang="en-US" sz="3200" dirty="0"/>
              <a:t>Click on the link and log into </a:t>
            </a:r>
            <a:r>
              <a:rPr lang="en-US" sz="3200" dirty="0" err="1"/>
              <a:t>Opentext</a:t>
            </a:r>
            <a:r>
              <a:rPr lang="en-US" sz="3200" dirty="0"/>
              <a:t>/Liquid Office</a:t>
            </a:r>
          </a:p>
          <a:p>
            <a:pPr lvl="4"/>
            <a:r>
              <a:rPr lang="en-US" sz="3200" dirty="0"/>
              <a:t>This will open and go directly to the T-2 claim</a:t>
            </a:r>
            <a:endParaRPr lang="en-US" dirty="0"/>
          </a:p>
        </p:txBody>
      </p:sp>
      <p:pic>
        <p:nvPicPr>
          <p:cNvPr id="1026" name="Picture 2" descr="Staff">
            <a:extLst>
              <a:ext uri="{FF2B5EF4-FFF2-40B4-BE49-F238E27FC236}">
                <a16:creationId xmlns:a16="http://schemas.microsoft.com/office/drawing/2014/main" id="{830455A0-0528-41ED-840D-9BA3BEDE71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9461" y="3293234"/>
            <a:ext cx="523876" cy="469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634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BC65E-D8F4-4E4D-8D75-53506F171A71}"/>
              </a:ext>
            </a:extLst>
          </p:cNvPr>
          <p:cNvSpPr>
            <a:spLocks noGrp="1"/>
          </p:cNvSpPr>
          <p:nvPr>
            <p:ph type="title"/>
          </p:nvPr>
        </p:nvSpPr>
        <p:spPr/>
        <p:txBody>
          <a:bodyPr/>
          <a:lstStyle/>
          <a:p>
            <a:pPr algn="ctr"/>
            <a:r>
              <a:rPr lang="en-US" dirty="0">
                <a:effectLst>
                  <a:outerShdw blurRad="38100" dist="38100" dir="2700000" algn="tl">
                    <a:srgbClr val="000000">
                      <a:alpha val="43137"/>
                    </a:srgbClr>
                  </a:outerShdw>
                </a:effectLst>
              </a:rPr>
              <a:t>Request for Travel Authorization</a:t>
            </a:r>
          </a:p>
        </p:txBody>
      </p:sp>
      <p:sp>
        <p:nvSpPr>
          <p:cNvPr id="3" name="Content Placeholder 2">
            <a:extLst>
              <a:ext uri="{FF2B5EF4-FFF2-40B4-BE49-F238E27FC236}">
                <a16:creationId xmlns:a16="http://schemas.microsoft.com/office/drawing/2014/main" id="{14EE2B8E-68EB-495B-A134-FE21C88F2AF6}"/>
              </a:ext>
            </a:extLst>
          </p:cNvPr>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dirty="0"/>
              <a:t>Enter your Social Security Number then click on Lookup</a:t>
            </a:r>
          </a:p>
          <a:p>
            <a:endParaRPr lang="en-US" dirty="0"/>
          </a:p>
          <a:p>
            <a:pPr lvl="1"/>
            <a:r>
              <a:rPr lang="en-US" dirty="0"/>
              <a:t>This will pull up your demographic information</a:t>
            </a:r>
          </a:p>
          <a:p>
            <a:pPr lvl="1"/>
            <a:endParaRPr lang="en-US" dirty="0"/>
          </a:p>
          <a:p>
            <a:pPr lvl="2"/>
            <a:r>
              <a:rPr lang="en-US" dirty="0"/>
              <a:t>Verify the information</a:t>
            </a:r>
          </a:p>
          <a:p>
            <a:pPr lvl="2"/>
            <a:endParaRPr lang="en-US" dirty="0"/>
          </a:p>
          <a:p>
            <a:pPr lvl="2"/>
            <a:r>
              <a:rPr lang="en-US" dirty="0"/>
              <a:t>Complete the box “Refer Travel Questions to:  Secretary/Bookkeeper</a:t>
            </a:r>
          </a:p>
          <a:p>
            <a:pPr lvl="2"/>
            <a:endParaRPr lang="en-US" dirty="0"/>
          </a:p>
          <a:p>
            <a:pPr lvl="2"/>
            <a:r>
              <a:rPr lang="en-US" dirty="0"/>
              <a:t>Exceptional Student Education box – Click on Yes or No</a:t>
            </a:r>
          </a:p>
          <a:p>
            <a:pPr lvl="1"/>
            <a:endParaRPr lang="en-US" dirty="0"/>
          </a:p>
          <a:p>
            <a:pPr lvl="1"/>
            <a:endParaRPr lang="en-US" dirty="0"/>
          </a:p>
        </p:txBody>
      </p:sp>
    </p:spTree>
    <p:extLst>
      <p:ext uri="{BB962C8B-B14F-4D97-AF65-F5344CB8AC3E}">
        <p14:creationId xmlns:p14="http://schemas.microsoft.com/office/powerpoint/2010/main" val="614168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30761-DA7F-4042-A3B6-90B621FF0D57}"/>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rgbClr val="0000FF"/>
            </a:solidFill>
          </a:ln>
        </p:spPr>
        <p:txBody>
          <a:bodyPr>
            <a:normAutofit/>
          </a:bodyPr>
          <a:lstStyle/>
          <a:p>
            <a:pPr algn="ctr">
              <a:lnSpc>
                <a:spcPct val="100000"/>
              </a:lnSpc>
            </a:pPr>
            <a:r>
              <a:rPr lang="en-US" sz="2800" b="1" dirty="0">
                <a:effectLst>
                  <a:outerShdw blurRad="38100" dist="38100" dir="2700000" algn="tl">
                    <a:srgbClr val="000000">
                      <a:alpha val="43137"/>
                    </a:srgbClr>
                  </a:outerShdw>
                </a:effectLst>
              </a:rPr>
              <a:t>Section 1 – Destination and Purpose of Trip</a:t>
            </a:r>
            <a:br>
              <a:rPr lang="en-US" sz="2800" b="1" dirty="0"/>
            </a:br>
            <a:r>
              <a:rPr lang="en-US" sz="2400" b="1" dirty="0"/>
              <a:t>Complete ALL information</a:t>
            </a:r>
          </a:p>
        </p:txBody>
      </p:sp>
      <p:sp>
        <p:nvSpPr>
          <p:cNvPr id="3" name="Content Placeholder 2">
            <a:extLst>
              <a:ext uri="{FF2B5EF4-FFF2-40B4-BE49-F238E27FC236}">
                <a16:creationId xmlns:a16="http://schemas.microsoft.com/office/drawing/2014/main" id="{67378CCD-631D-4A45-A396-3FFFD8FCA2BF}"/>
              </a:ext>
            </a:extLst>
          </p:cNvPr>
          <p:cNvSpPr>
            <a:spLocks noGrp="1"/>
          </p:cNvSpPr>
          <p:nvPr>
            <p:ph sz="half" idx="1"/>
          </p:nvPr>
        </p:nvSpPr>
        <p:spPr>
          <a:xfrm>
            <a:off x="838200" y="1825624"/>
            <a:ext cx="5181600" cy="477288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rgbClr val="0000FF"/>
            </a:solidFill>
          </a:ln>
        </p:spPr>
        <p:txBody>
          <a:bodyPr>
            <a:normAutofit/>
          </a:bodyPr>
          <a:lstStyle/>
          <a:p>
            <a:pPr marL="0" indent="0" algn="ctr">
              <a:buNone/>
            </a:pPr>
            <a:r>
              <a:rPr lang="en-US" dirty="0">
                <a:effectLst>
                  <a:outerShdw blurRad="38100" dist="38100" dir="2700000" algn="tl">
                    <a:srgbClr val="000000">
                      <a:alpha val="43137"/>
                    </a:srgbClr>
                  </a:outerShdw>
                </a:effectLst>
              </a:rPr>
              <a:t>Section 2 – Method of Travel</a:t>
            </a:r>
          </a:p>
          <a:p>
            <a:r>
              <a:rPr lang="en-US" dirty="0"/>
              <a:t>Click on the box/boxes that apply and enter the estimated total. </a:t>
            </a:r>
          </a:p>
          <a:p>
            <a:endParaRPr lang="en-US" dirty="0"/>
          </a:p>
          <a:p>
            <a:pPr marL="0" indent="0" algn="ctr">
              <a:buNone/>
            </a:pPr>
            <a:r>
              <a:rPr lang="en-US" dirty="0">
                <a:effectLst>
                  <a:outerShdw blurRad="38100" dist="38100" dir="2700000" algn="tl">
                    <a:srgbClr val="000000">
                      <a:alpha val="43137"/>
                    </a:srgbClr>
                  </a:outerShdw>
                </a:effectLst>
              </a:rPr>
              <a:t>Section 3 – Estimated Subsistence</a:t>
            </a:r>
          </a:p>
          <a:p>
            <a:r>
              <a:rPr lang="en-US" dirty="0"/>
              <a:t>Enter all estimated expenses that apply</a:t>
            </a:r>
          </a:p>
          <a:p>
            <a:pPr algn="ctr"/>
            <a:endParaRPr lang="en-US" dirty="0">
              <a:effectLst>
                <a:outerShdw blurRad="38100" dist="38100" dir="2700000" algn="tl">
                  <a:srgbClr val="000000">
                    <a:alpha val="43137"/>
                  </a:srgbClr>
                </a:outerShdw>
              </a:effectLst>
            </a:endParaRPr>
          </a:p>
          <a:p>
            <a:pPr marL="0" indent="0" algn="ctr">
              <a:buNone/>
            </a:pPr>
            <a:endParaRPr lang="en-US" dirty="0">
              <a:effectLst>
                <a:outerShdw blurRad="38100" dist="38100" dir="2700000" algn="tl">
                  <a:srgbClr val="000000">
                    <a:alpha val="43137"/>
                  </a:srgbClr>
                </a:outerShdw>
              </a:effectLst>
            </a:endParaRPr>
          </a:p>
          <a:p>
            <a:pPr marL="0" indent="0" algn="ctr">
              <a:buNone/>
            </a:pPr>
            <a:endParaRPr lang="en-US" dirty="0">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DF22F50E-4F38-40D3-927D-706A76B70F92}"/>
              </a:ext>
            </a:extLst>
          </p:cNvPr>
          <p:cNvSpPr>
            <a:spLocks noGrp="1"/>
          </p:cNvSpPr>
          <p:nvPr>
            <p:ph sz="half" idx="2"/>
          </p:nvPr>
        </p:nvSpPr>
        <p:spPr>
          <a:xfrm>
            <a:off x="6172200" y="1825625"/>
            <a:ext cx="5181600" cy="4772882"/>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rgbClr val="0000FF"/>
            </a:solidFill>
          </a:ln>
        </p:spPr>
        <p:txBody>
          <a:bodyPr>
            <a:normAutofit/>
          </a:bodyPr>
          <a:lstStyle/>
          <a:p>
            <a:pPr marL="0" indent="0" algn="ctr">
              <a:buNone/>
            </a:pPr>
            <a:r>
              <a:rPr lang="en-US" dirty="0">
                <a:effectLst>
                  <a:outerShdw blurRad="38100" dist="38100" dir="2700000" algn="tl">
                    <a:srgbClr val="000000">
                      <a:alpha val="43137"/>
                    </a:srgbClr>
                  </a:outerShdw>
                </a:effectLst>
              </a:rPr>
              <a:t>Section 4 – Other Estimated Expenses</a:t>
            </a:r>
          </a:p>
          <a:p>
            <a:r>
              <a:rPr lang="en-US" dirty="0"/>
              <a:t>Enter all estimated expenses that apply</a:t>
            </a:r>
          </a:p>
          <a:p>
            <a:endParaRPr lang="en-US" dirty="0"/>
          </a:p>
          <a:p>
            <a:pPr marL="0" indent="0" algn="ctr">
              <a:buNone/>
            </a:pPr>
            <a:r>
              <a:rPr lang="en-US" dirty="0">
                <a:effectLst>
                  <a:outerShdw blurRad="38100" dist="38100" dir="2700000" algn="tl">
                    <a:srgbClr val="000000">
                      <a:alpha val="43137"/>
                    </a:srgbClr>
                  </a:outerShdw>
                </a:effectLst>
              </a:rPr>
              <a:t>Section 5 – Summary of Estimated Expenses to be Incurred</a:t>
            </a:r>
          </a:p>
          <a:p>
            <a:r>
              <a:rPr lang="en-US" dirty="0"/>
              <a:t>Complete both the “Expenses” box and the “Funding Sources" box</a:t>
            </a:r>
          </a:p>
          <a:p>
            <a:endParaRPr lang="en-US" dirty="0"/>
          </a:p>
        </p:txBody>
      </p:sp>
      <p:pic>
        <p:nvPicPr>
          <p:cNvPr id="2056" name="Picture 8" descr="Cute airplane clipart free clipart images 3 clipartix">
            <a:extLst>
              <a:ext uri="{FF2B5EF4-FFF2-40B4-BE49-F238E27FC236}">
                <a16:creationId xmlns:a16="http://schemas.microsoft.com/office/drawing/2014/main" id="{B0E0C529-9E2C-4CBA-AB98-ADB60BFEE4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8209" y="3349483"/>
            <a:ext cx="1219199" cy="609598"/>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Free Free Car Images, Download Free Free Car Images png images, Free  ClipArts on Clipart Library">
            <a:extLst>
              <a:ext uri="{FF2B5EF4-FFF2-40B4-BE49-F238E27FC236}">
                <a16:creationId xmlns:a16="http://schemas.microsoft.com/office/drawing/2014/main" id="{C8F0369B-76DA-45FE-8D4D-A882A350C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7648" y="3349482"/>
            <a:ext cx="1219199" cy="609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3971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81F84-D958-4C68-9CFF-154E5930E086}"/>
              </a:ext>
            </a:extLst>
          </p:cNvPr>
          <p:cNvSpPr>
            <a:spLocks noGrp="1"/>
          </p:cNvSpPr>
          <p:nvPr>
            <p:ph type="ctrTitle"/>
          </p:nvPr>
        </p:nvSpPr>
        <p:spPr>
          <a:xfrm>
            <a:off x="1524000" y="593125"/>
            <a:ext cx="9144000" cy="1581664"/>
          </a:xfrm>
          <a:ln w="28575">
            <a:solidFill>
              <a:srgbClr val="0000FF"/>
            </a:solidFill>
          </a:ln>
        </p:spPr>
        <p:txBody>
          <a:bodyPr>
            <a:normAutofit/>
          </a:bodyPr>
          <a:lstStyle/>
          <a:p>
            <a:r>
              <a:rPr lang="en-US" sz="3600" dirty="0">
                <a:effectLst>
                  <a:outerShdw blurRad="38100" dist="38100" dir="2700000" algn="tl">
                    <a:srgbClr val="000000">
                      <a:alpha val="43137"/>
                    </a:srgbClr>
                  </a:outerShdw>
                </a:effectLst>
              </a:rPr>
              <a:t>Do you know the account coding for this travel?</a:t>
            </a:r>
            <a:br>
              <a:rPr lang="en-US" sz="3600" dirty="0">
                <a:effectLst>
                  <a:outerShdw blurRad="38100" dist="38100" dir="2700000" algn="tl">
                    <a:srgbClr val="000000">
                      <a:alpha val="43137"/>
                    </a:srgbClr>
                  </a:outerShdw>
                </a:effectLst>
              </a:rPr>
            </a:br>
            <a:r>
              <a:rPr lang="en-US" sz="3600" dirty="0">
                <a:effectLst>
                  <a:outerShdw blurRad="38100" dist="38100" dir="2700000" algn="tl">
                    <a:srgbClr val="000000">
                      <a:alpha val="43137"/>
                    </a:srgbClr>
                  </a:outerShdw>
                </a:effectLst>
              </a:rPr>
              <a:t>	</a:t>
            </a:r>
            <a:r>
              <a:rPr lang="en-US" sz="3600" dirty="0"/>
              <a:t>Select </a:t>
            </a:r>
            <a:r>
              <a:rPr lang="en-US" sz="3600" u="sng" dirty="0"/>
              <a:t>Yes</a:t>
            </a:r>
            <a:r>
              <a:rPr lang="en-US" sz="3600" dirty="0"/>
              <a:t> or </a:t>
            </a:r>
            <a:r>
              <a:rPr lang="en-US" sz="3600" u="sng" dirty="0"/>
              <a:t>No</a:t>
            </a:r>
            <a:br>
              <a:rPr lang="en-US" sz="3600" dirty="0">
                <a:effectLst>
                  <a:outerShdw blurRad="38100" dist="38100" dir="2700000" algn="tl">
                    <a:srgbClr val="000000">
                      <a:alpha val="43137"/>
                    </a:srgbClr>
                  </a:outerShdw>
                </a:effectLst>
              </a:rPr>
            </a:br>
            <a:endParaRPr lang="en-US" sz="3600" dirty="0">
              <a:effectLst>
                <a:outerShdw blurRad="38100" dist="38100" dir="2700000" algn="tl">
                  <a:srgbClr val="000000">
                    <a:alpha val="43137"/>
                  </a:srgbClr>
                </a:outerShdw>
              </a:effectLst>
            </a:endParaRPr>
          </a:p>
        </p:txBody>
      </p:sp>
      <p:sp>
        <p:nvSpPr>
          <p:cNvPr id="4" name="Text Placeholder 3">
            <a:extLst>
              <a:ext uri="{FF2B5EF4-FFF2-40B4-BE49-F238E27FC236}">
                <a16:creationId xmlns:a16="http://schemas.microsoft.com/office/drawing/2014/main" id="{4A557E85-9394-43C6-9189-57A5619482C4}"/>
              </a:ext>
            </a:extLst>
          </p:cNvPr>
          <p:cNvSpPr>
            <a:spLocks noGrp="1"/>
          </p:cNvSpPr>
          <p:nvPr>
            <p:ph type="subTitle" idx="1"/>
          </p:nvPr>
        </p:nvSpPr>
        <p:spPr>
          <a:xfrm>
            <a:off x="1524000" y="2174789"/>
            <a:ext cx="9144000" cy="4090086"/>
          </a:xfrm>
          <a:ln w="28575">
            <a:solidFill>
              <a:srgbClr val="0000FF"/>
            </a:solidFill>
          </a:ln>
          <a:effectLst>
            <a:innerShdw blurRad="63500" dist="50800" dir="13500000">
              <a:prstClr val="black">
                <a:alpha val="50000"/>
              </a:prstClr>
            </a:innerShdw>
          </a:effectLst>
        </p:spPr>
        <p:txBody>
          <a:bodyPr>
            <a:normAutofit fontScale="92500"/>
          </a:bodyPr>
          <a:lstStyle/>
          <a:p>
            <a:endParaRPr lang="en-US" sz="2800" dirty="0">
              <a:effectLst>
                <a:outerShdw blurRad="38100" dist="38100" dir="2700000" algn="tl">
                  <a:srgbClr val="000000">
                    <a:alpha val="43137"/>
                  </a:srgbClr>
                </a:outerShdw>
              </a:effectLst>
            </a:endParaRPr>
          </a:p>
          <a:p>
            <a:r>
              <a:rPr lang="en-US" sz="2800" dirty="0">
                <a:effectLst>
                  <a:outerShdw blurRad="38100" dist="38100" dir="2700000" algn="tl">
                    <a:srgbClr val="000000">
                      <a:alpha val="43137"/>
                    </a:srgbClr>
                  </a:outerShdw>
                </a:effectLst>
              </a:rPr>
              <a:t>Who is managing this?</a:t>
            </a:r>
          </a:p>
          <a:p>
            <a:r>
              <a:rPr lang="en-US" sz="1800" dirty="0">
                <a:solidFill>
                  <a:srgbClr val="FF0000"/>
                </a:solidFill>
              </a:rPr>
              <a:t>(</a:t>
            </a:r>
            <a:r>
              <a:rPr lang="en-US" sz="1800" i="1" dirty="0">
                <a:solidFill>
                  <a:srgbClr val="FF0000"/>
                </a:solidFill>
              </a:rPr>
              <a:t>Very important </a:t>
            </a:r>
            <a:r>
              <a:rPr lang="en-US" sz="1800" dirty="0">
                <a:solidFill>
                  <a:srgbClr val="FF0000"/>
                </a:solidFill>
              </a:rPr>
              <a:t>to select the correct Department as this helps route the claim to the correct approvers.)</a:t>
            </a:r>
          </a:p>
          <a:p>
            <a:r>
              <a:rPr lang="en-US" sz="2300" dirty="0"/>
              <a:t>Principal Travel – Always select Elementary, Middle or High School Level Director</a:t>
            </a:r>
          </a:p>
          <a:p>
            <a:r>
              <a:rPr lang="en-US" sz="2300" dirty="0"/>
              <a:t>Most other travelers – Select My School/Cost Center</a:t>
            </a:r>
          </a:p>
          <a:p>
            <a:r>
              <a:rPr lang="en-US" sz="2300" dirty="0"/>
              <a:t>Travelers using special program funds (Workforce, Title I, etc.)- Select appropriate choice</a:t>
            </a:r>
          </a:p>
          <a:p>
            <a:endParaRPr lang="en-US" sz="2800" dirty="0"/>
          </a:p>
          <a:p>
            <a:r>
              <a:rPr lang="en-US" sz="2800" dirty="0"/>
              <a:t> </a:t>
            </a:r>
          </a:p>
          <a:p>
            <a:endParaRPr lang="en-US" sz="2800" dirty="0"/>
          </a:p>
        </p:txBody>
      </p:sp>
    </p:spTree>
    <p:extLst>
      <p:ext uri="{BB962C8B-B14F-4D97-AF65-F5344CB8AC3E}">
        <p14:creationId xmlns:p14="http://schemas.microsoft.com/office/powerpoint/2010/main" val="559935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501C3-2FEF-44E5-A58D-A63BA833B754}"/>
              </a:ext>
            </a:extLst>
          </p:cNvPr>
          <p:cNvSpPr>
            <a:spLocks noGrp="1"/>
          </p:cNvSpPr>
          <p:nvPr>
            <p:ph type="title"/>
          </p:nvPr>
        </p:nvSpPr>
        <p:spPr>
          <a:xfrm>
            <a:off x="838200" y="365124"/>
            <a:ext cx="10515600" cy="169227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rgbClr val="0000FF"/>
            </a:solidFill>
          </a:ln>
        </p:spPr>
        <p:txBody>
          <a:bodyPr>
            <a:normAutofit fontScale="90000"/>
          </a:bodyPr>
          <a:lstStyle/>
          <a:p>
            <a:pPr algn="ctr"/>
            <a:r>
              <a:rPr lang="en-US" sz="4000" dirty="0">
                <a:effectLst>
                  <a:outerShdw blurRad="38100" dist="38100" dir="2700000" algn="tl">
                    <a:srgbClr val="000000">
                      <a:alpha val="43137"/>
                    </a:srgbClr>
                  </a:outerShdw>
                </a:effectLst>
              </a:rPr>
              <a:t>Budget Coding</a:t>
            </a:r>
            <a:br>
              <a:rPr lang="en-US" dirty="0"/>
            </a:br>
            <a:r>
              <a:rPr lang="en-US" sz="2000" dirty="0">
                <a:solidFill>
                  <a:srgbClr val="FF0000"/>
                </a:solidFill>
              </a:rPr>
              <a:t>(</a:t>
            </a:r>
            <a:r>
              <a:rPr lang="en-US" sz="2000" b="1" dirty="0">
                <a:solidFill>
                  <a:srgbClr val="FF0000"/>
                </a:solidFill>
              </a:rPr>
              <a:t>Very Important</a:t>
            </a:r>
            <a:r>
              <a:rPr lang="en-US" sz="2000" dirty="0">
                <a:solidFill>
                  <a:srgbClr val="FF0000"/>
                </a:solidFill>
              </a:rPr>
              <a:t>-the form gets routed based on the Facility/Cost Center in the Budget Code, so it is important that field is entered prior to the Supervisors Approval.  If for some reason the budget code is not known at the moment the Facility/Cost Center needs to be added so it can route to the correct approver.)</a:t>
            </a:r>
            <a:br>
              <a:rPr lang="en-US" sz="2000" dirty="0">
                <a:solidFill>
                  <a:srgbClr val="FF0000"/>
                </a:solidFill>
              </a:rPr>
            </a:br>
            <a:br>
              <a:rPr lang="en-US" sz="2000" dirty="0">
                <a:solidFill>
                  <a:srgbClr val="FF0000"/>
                </a:solidFill>
              </a:rPr>
            </a:br>
            <a:r>
              <a:rPr lang="en-US" sz="2200" b="1" dirty="0"/>
              <a:t>Add the full budget code with your work location cost center</a:t>
            </a:r>
          </a:p>
        </p:txBody>
      </p:sp>
      <p:sp>
        <p:nvSpPr>
          <p:cNvPr id="3" name="Content Placeholder 2">
            <a:extLst>
              <a:ext uri="{FF2B5EF4-FFF2-40B4-BE49-F238E27FC236}">
                <a16:creationId xmlns:a16="http://schemas.microsoft.com/office/drawing/2014/main" id="{E15023EE-DDCB-4A3A-A247-F3701F061B2B}"/>
              </a:ext>
            </a:extLst>
          </p:cNvPr>
          <p:cNvSpPr>
            <a:spLocks noGrp="1"/>
          </p:cNvSpPr>
          <p:nvPr>
            <p:ph sz="half" idx="1"/>
          </p:nvPr>
        </p:nvSpPr>
        <p:spPr>
          <a:xfrm>
            <a:off x="838200" y="2263139"/>
            <a:ext cx="5181600" cy="391382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rgbClr val="0000FF"/>
            </a:solidFill>
          </a:ln>
        </p:spPr>
        <p:txBody>
          <a:bodyPr/>
          <a:lstStyle/>
          <a:p>
            <a:pPr marL="0" indent="0" algn="ctr">
              <a:buNone/>
            </a:pPr>
            <a:r>
              <a:rPr lang="en-US" dirty="0">
                <a:effectLst>
                  <a:outerShdw blurRad="38100" dist="38100" dir="2700000" algn="tl">
                    <a:srgbClr val="000000">
                      <a:alpha val="43137"/>
                    </a:srgbClr>
                  </a:outerShdw>
                </a:effectLst>
              </a:rPr>
              <a:t>Add Attachments</a:t>
            </a:r>
          </a:p>
          <a:p>
            <a:r>
              <a:rPr lang="en-US" dirty="0"/>
              <a:t>Click on the “Add Attachments” tab</a:t>
            </a:r>
          </a:p>
          <a:p>
            <a:pPr lvl="1"/>
            <a:r>
              <a:rPr lang="en-US" dirty="0"/>
              <a:t>Attach all backup documentation required in having your claim approved.</a:t>
            </a:r>
          </a:p>
          <a:p>
            <a:pPr lvl="2"/>
            <a:r>
              <a:rPr lang="en-US" dirty="0"/>
              <a:t>Agenda/Schedule of Events</a:t>
            </a:r>
          </a:p>
          <a:p>
            <a:pPr lvl="2"/>
            <a:r>
              <a:rPr lang="en-US" dirty="0"/>
              <a:t>Rental Car Reservation Request</a:t>
            </a:r>
          </a:p>
          <a:p>
            <a:pPr lvl="2"/>
            <a:r>
              <a:rPr lang="en-US" dirty="0"/>
              <a:t>Any other documentation that deems necessary</a:t>
            </a:r>
          </a:p>
          <a:p>
            <a:pPr lvl="2"/>
            <a:endParaRPr lang="en-US" dirty="0"/>
          </a:p>
          <a:p>
            <a:pPr marL="914400" lvl="2" indent="0">
              <a:buNone/>
            </a:pPr>
            <a:endParaRPr lang="en-US" dirty="0"/>
          </a:p>
        </p:txBody>
      </p:sp>
      <p:sp>
        <p:nvSpPr>
          <p:cNvPr id="4" name="Content Placeholder 3">
            <a:extLst>
              <a:ext uri="{FF2B5EF4-FFF2-40B4-BE49-F238E27FC236}">
                <a16:creationId xmlns:a16="http://schemas.microsoft.com/office/drawing/2014/main" id="{3D95F5F7-FCF4-43B9-9BE5-9922691CF173}"/>
              </a:ext>
            </a:extLst>
          </p:cNvPr>
          <p:cNvSpPr>
            <a:spLocks noGrp="1"/>
          </p:cNvSpPr>
          <p:nvPr>
            <p:ph sz="half" idx="2"/>
          </p:nvPr>
        </p:nvSpPr>
        <p:spPr>
          <a:xfrm>
            <a:off x="6172200" y="2263139"/>
            <a:ext cx="5181600" cy="391382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rgbClr val="0000FF"/>
            </a:solidFill>
          </a:ln>
        </p:spPr>
        <p:txBody>
          <a:bodyPr/>
          <a:lstStyle/>
          <a:p>
            <a:pPr marL="0" indent="0" algn="ctr">
              <a:buNone/>
            </a:pPr>
            <a:r>
              <a:rPr lang="en-US" dirty="0">
                <a:effectLst>
                  <a:outerShdw blurRad="38100" dist="38100" dir="2700000" algn="tl">
                    <a:srgbClr val="000000">
                      <a:alpha val="43137"/>
                    </a:srgbClr>
                  </a:outerShdw>
                </a:effectLst>
              </a:rPr>
              <a:t>Memo Box</a:t>
            </a:r>
          </a:p>
          <a:p>
            <a:r>
              <a:rPr lang="en-US" dirty="0"/>
              <a:t>Any information that would help approvers understand your travel expenses.  Example, DOE is paying for lodging, leaving a day early due to having to set up the conference. </a:t>
            </a:r>
          </a:p>
          <a:p>
            <a:pPr marL="0" indent="0">
              <a:buNone/>
            </a:pPr>
            <a:endParaRPr lang="en-US" dirty="0"/>
          </a:p>
        </p:txBody>
      </p:sp>
    </p:spTree>
    <p:extLst>
      <p:ext uri="{BB962C8B-B14F-4D97-AF65-F5344CB8AC3E}">
        <p14:creationId xmlns:p14="http://schemas.microsoft.com/office/powerpoint/2010/main" val="3146384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376FD-83D8-4BE4-9451-8B99FFD0EBB1}"/>
              </a:ext>
            </a:extLst>
          </p:cNvPr>
          <p:cNvSpPr>
            <a:spLocks noGrp="1"/>
          </p:cNvSpPr>
          <p:nvPr>
            <p:ph type="title"/>
          </p:nvPr>
        </p:nvSpPr>
        <p:spPr>
          <a:xfrm>
            <a:off x="838200" y="457199"/>
            <a:ext cx="10439400" cy="3722559"/>
          </a:xfrm>
        </p:spPr>
        <p:txBody>
          <a:bodyPr>
            <a:normAutofit fontScale="90000"/>
          </a:bodyPr>
          <a:lstStyle/>
          <a:p>
            <a:pPr algn="ctr"/>
            <a:r>
              <a:rPr lang="en-US" sz="2800" dirty="0"/>
              <a:t>**</a:t>
            </a:r>
            <a:r>
              <a:rPr lang="en-US" sz="2800" dirty="0">
                <a:effectLst>
                  <a:outerShdw blurRad="38100" dist="38100" dir="2700000" algn="tl">
                    <a:srgbClr val="000000">
                      <a:alpha val="43137"/>
                    </a:srgbClr>
                  </a:outerShdw>
                </a:effectLst>
              </a:rPr>
              <a:t>Reverify all the information is correct on the claim</a:t>
            </a:r>
            <a:r>
              <a:rPr lang="en-US" sz="2800" dirty="0"/>
              <a:t>**</a:t>
            </a:r>
            <a:br>
              <a:rPr lang="en-US" sz="2800" dirty="0"/>
            </a:br>
            <a:r>
              <a:rPr lang="en-US" sz="2800" dirty="0"/>
              <a:t>1.  Click on the Signature Box</a:t>
            </a:r>
            <a:br>
              <a:rPr lang="en-US" sz="2800" dirty="0"/>
            </a:br>
            <a:r>
              <a:rPr lang="en-US" sz="2800" dirty="0"/>
              <a:t>2.  Select </a:t>
            </a:r>
            <a:r>
              <a:rPr lang="en-US" sz="2800" u="sng" dirty="0">
                <a:effectLst>
                  <a:outerShdw blurRad="38100" dist="38100" dir="2700000" algn="tl">
                    <a:srgbClr val="000000">
                      <a:alpha val="43137"/>
                    </a:srgbClr>
                  </a:outerShdw>
                </a:effectLst>
              </a:rPr>
              <a:t>Go</a:t>
            </a:r>
            <a:r>
              <a:rPr lang="en-US" sz="2800" dirty="0">
                <a:effectLst>
                  <a:outerShdw blurRad="38100" dist="38100" dir="2700000" algn="tl">
                    <a:srgbClr val="000000">
                      <a:alpha val="43137"/>
                    </a:srgbClr>
                  </a:outerShdw>
                </a:effectLst>
              </a:rPr>
              <a:t> </a:t>
            </a:r>
            <a:r>
              <a:rPr lang="en-US" sz="2800" dirty="0"/>
              <a:t>at the bottom of the page</a:t>
            </a:r>
            <a:br>
              <a:rPr lang="en-US" sz="2800" dirty="0"/>
            </a:br>
            <a:r>
              <a:rPr lang="en-US" sz="2800" dirty="0"/>
              <a:t>3.  That will send you to a second page where you will click on </a:t>
            </a:r>
            <a:r>
              <a:rPr lang="en-US" sz="2800" u="sng" dirty="0">
                <a:effectLst>
                  <a:outerShdw blurRad="38100" dist="38100" dir="2700000" algn="tl">
                    <a:srgbClr val="000000">
                      <a:alpha val="43137"/>
                    </a:srgbClr>
                  </a:outerShdw>
                </a:effectLst>
              </a:rPr>
              <a:t>SEND</a:t>
            </a:r>
            <a:br>
              <a:rPr lang="en-US" sz="2800" dirty="0">
                <a:effectLst>
                  <a:outerShdw blurRad="38100" dist="38100" dir="2700000" algn="tl">
                    <a:srgbClr val="000000">
                      <a:alpha val="43137"/>
                    </a:srgbClr>
                  </a:outerShdw>
                </a:effectLst>
              </a:rPr>
            </a:br>
            <a:br>
              <a:rPr lang="en-US" sz="2800" dirty="0">
                <a:effectLst>
                  <a:outerShdw blurRad="38100" dist="38100" dir="2700000" algn="tl">
                    <a:srgbClr val="000000">
                      <a:alpha val="43137"/>
                    </a:srgbClr>
                  </a:outerShdw>
                </a:effectLst>
              </a:rPr>
            </a:br>
            <a:r>
              <a:rPr lang="en-US" sz="2800" i="1" dirty="0">
                <a:effectLst>
                  <a:outerShdw blurRad="38100" dist="38100" dir="2700000" algn="tl">
                    <a:srgbClr val="000000">
                      <a:alpha val="43137"/>
                    </a:srgbClr>
                  </a:outerShdw>
                </a:effectLst>
              </a:rPr>
              <a:t>Congratulations!</a:t>
            </a:r>
            <a:br>
              <a:rPr lang="en-US" sz="2800" dirty="0">
                <a:effectLst>
                  <a:outerShdw blurRad="38100" dist="38100" dir="2700000" algn="tl">
                    <a:srgbClr val="000000">
                      <a:alpha val="43137"/>
                    </a:srgbClr>
                  </a:outerShdw>
                </a:effectLst>
              </a:rPr>
            </a:br>
            <a:r>
              <a:rPr lang="en-US" sz="2800" i="1" dirty="0">
                <a:effectLst>
                  <a:outerShdw blurRad="38100" dist="38100" dir="2700000" algn="tl">
                    <a:srgbClr val="000000">
                      <a:alpha val="43137"/>
                    </a:srgbClr>
                  </a:outerShdw>
                </a:effectLst>
              </a:rPr>
              <a:t>Your claim has been sent to the next approver</a:t>
            </a:r>
            <a:br>
              <a:rPr lang="en-US" sz="2800" i="1" dirty="0"/>
            </a:br>
            <a:br>
              <a:rPr lang="en-US" sz="2800" i="1" dirty="0"/>
            </a:br>
            <a:br>
              <a:rPr lang="en-US" sz="2800" dirty="0"/>
            </a:br>
            <a:br>
              <a:rPr lang="en-US" sz="2800" dirty="0"/>
            </a:br>
            <a:endParaRPr lang="en-US" sz="2800" dirty="0"/>
          </a:p>
        </p:txBody>
      </p:sp>
      <p:sp>
        <p:nvSpPr>
          <p:cNvPr id="3" name="Content Placeholder 2">
            <a:extLst>
              <a:ext uri="{FF2B5EF4-FFF2-40B4-BE49-F238E27FC236}">
                <a16:creationId xmlns:a16="http://schemas.microsoft.com/office/drawing/2014/main" id="{15B635C9-E1CA-4830-8E41-A1D87051D0AC}"/>
              </a:ext>
            </a:extLst>
          </p:cNvPr>
          <p:cNvSpPr>
            <a:spLocks noGrp="1"/>
          </p:cNvSpPr>
          <p:nvPr>
            <p:ph sz="half" idx="1"/>
          </p:nvPr>
        </p:nvSpPr>
        <p:spPr>
          <a:xfrm>
            <a:off x="914400" y="3036587"/>
            <a:ext cx="10439399" cy="3722559"/>
          </a:xfrm>
          <a:ln w="57150">
            <a:solidFill>
              <a:srgbClr val="0000FF"/>
            </a:solidFill>
          </a:ln>
        </p:spPr>
        <p:txBody>
          <a:bodyPr>
            <a:normAutofit/>
          </a:bodyPr>
          <a:lstStyle/>
          <a:p>
            <a:pPr marL="0" indent="0" algn="ctr">
              <a:buNone/>
            </a:pPr>
            <a:r>
              <a:rPr lang="en-US" u="sng" dirty="0">
                <a:effectLst>
                  <a:outerShdw blurRad="38100" dist="38100" dir="2700000" algn="tl">
                    <a:srgbClr val="000000">
                      <a:alpha val="43137"/>
                    </a:srgbClr>
                  </a:outerShdw>
                </a:effectLst>
              </a:rPr>
              <a:t>How do I track my claim?</a:t>
            </a:r>
          </a:p>
          <a:p>
            <a:pPr marL="514350" indent="-514350">
              <a:buFont typeface="+mj-lt"/>
              <a:buAutoNum type="arabicPeriod"/>
            </a:pPr>
            <a:r>
              <a:rPr lang="en-US" sz="2400" dirty="0"/>
              <a:t>Log into Liquid Office</a:t>
            </a:r>
          </a:p>
          <a:p>
            <a:pPr marL="514350" indent="-514350">
              <a:buFont typeface="+mj-lt"/>
              <a:buAutoNum type="arabicPeriod"/>
            </a:pPr>
            <a:r>
              <a:rPr lang="en-US" sz="2400" dirty="0"/>
              <a:t>Go to the Sent Items Tab</a:t>
            </a:r>
          </a:p>
          <a:p>
            <a:pPr marL="514350" indent="-514350">
              <a:buFont typeface="+mj-lt"/>
              <a:buAutoNum type="arabicPeriod"/>
            </a:pPr>
            <a:r>
              <a:rPr lang="en-US" sz="2400" dirty="0"/>
              <a:t>Click the little “blue man”</a:t>
            </a:r>
          </a:p>
          <a:p>
            <a:pPr marL="514350" indent="-514350">
              <a:buFont typeface="+mj-lt"/>
              <a:buAutoNum type="arabicPeriod"/>
            </a:pPr>
            <a:r>
              <a:rPr lang="en-US" sz="2400" dirty="0"/>
              <a:t>This will take you to the “Progress Map”</a:t>
            </a:r>
          </a:p>
          <a:p>
            <a:pPr marL="514350" indent="-514350">
              <a:buFont typeface="+mj-lt"/>
              <a:buAutoNum type="arabicPeriod"/>
            </a:pPr>
            <a:r>
              <a:rPr lang="en-US" sz="2400" dirty="0"/>
              <a:t>Scroll down until you see a green dot.  This is the approval level of where your claim located.</a:t>
            </a:r>
          </a:p>
        </p:txBody>
      </p:sp>
      <p:pic>
        <p:nvPicPr>
          <p:cNvPr id="5124" name="Picture 4" descr="https://ecsdforms.escambia.k12.fl.us/images/progressmap.gif">
            <a:extLst>
              <a:ext uri="{FF2B5EF4-FFF2-40B4-BE49-F238E27FC236}">
                <a16:creationId xmlns:a16="http://schemas.microsoft.com/office/drawing/2014/main" id="{0B53B1D2-ACE2-45B4-A768-5F3974AE2A2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775501" y="4399005"/>
            <a:ext cx="537905" cy="420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08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F223D-7A8D-478F-BA4C-9FD4AA7F201B}"/>
              </a:ext>
            </a:extLst>
          </p:cNvPr>
          <p:cNvSpPr>
            <a:spLocks noGrp="1"/>
          </p:cNvSpPr>
          <p:nvPr>
            <p:ph type="ctrTitle"/>
          </p:nvPr>
        </p:nvSpPr>
        <p:spPr>
          <a:xfrm>
            <a:off x="1524000" y="2063577"/>
            <a:ext cx="9144000" cy="1446385"/>
          </a:xfrm>
        </p:spPr>
        <p:txBody>
          <a:bodyPr>
            <a:normAutofit/>
          </a:bodyPr>
          <a:lstStyle/>
          <a:p>
            <a:r>
              <a:rPr lang="en-US" sz="2800" dirty="0"/>
              <a:t>For more information regarding travel procedures visit the Accounting Operations Website at</a:t>
            </a:r>
            <a:br>
              <a:rPr lang="en-US" sz="2800" dirty="0"/>
            </a:br>
            <a:r>
              <a:rPr lang="en-US" sz="2800" dirty="0"/>
              <a:t>  https://ecsd-fl.schoolloop.com/acctoper</a:t>
            </a:r>
          </a:p>
        </p:txBody>
      </p:sp>
      <p:sp>
        <p:nvSpPr>
          <p:cNvPr id="3" name="Subtitle 2">
            <a:extLst>
              <a:ext uri="{FF2B5EF4-FFF2-40B4-BE49-F238E27FC236}">
                <a16:creationId xmlns:a16="http://schemas.microsoft.com/office/drawing/2014/main" id="{60A8EE1C-817A-4CF7-BE7D-AA38B06E3CE8}"/>
              </a:ext>
            </a:extLst>
          </p:cNvPr>
          <p:cNvSpPr>
            <a:spLocks noGrp="1"/>
          </p:cNvSpPr>
          <p:nvPr>
            <p:ph type="subTitle" idx="1"/>
          </p:nvPr>
        </p:nvSpPr>
        <p:spPr>
          <a:xfrm>
            <a:off x="1524000" y="3811415"/>
            <a:ext cx="9144000" cy="1655762"/>
          </a:xfrm>
        </p:spPr>
        <p:txBody>
          <a:bodyPr>
            <a:normAutofit lnSpcReduction="10000"/>
          </a:bodyPr>
          <a:lstStyle/>
          <a:p>
            <a:r>
              <a:rPr lang="en-US" dirty="0"/>
              <a:t>Or </a:t>
            </a:r>
          </a:p>
          <a:p>
            <a:r>
              <a:rPr lang="en-US" dirty="0"/>
              <a:t>Contact Travel Accounting </a:t>
            </a:r>
          </a:p>
          <a:p>
            <a:r>
              <a:rPr lang="en-US" dirty="0"/>
              <a:t>850-469-6191</a:t>
            </a:r>
          </a:p>
          <a:p>
            <a:r>
              <a:rPr lang="en-US" dirty="0"/>
              <a:t>sbarnes@ecsdfl.us</a:t>
            </a:r>
          </a:p>
        </p:txBody>
      </p:sp>
    </p:spTree>
    <p:extLst>
      <p:ext uri="{BB962C8B-B14F-4D97-AF65-F5344CB8AC3E}">
        <p14:creationId xmlns:p14="http://schemas.microsoft.com/office/powerpoint/2010/main" val="1206754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414</Words>
  <Application>Microsoft Office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Comic Sans MS</vt:lpstr>
      <vt:lpstr>Office Theme</vt:lpstr>
      <vt:lpstr>LIQUID OFFICE  Submitting an Out of County Travel Claim</vt:lpstr>
      <vt:lpstr>Filing a T-2 Claim</vt:lpstr>
      <vt:lpstr>Request for Travel Authorization</vt:lpstr>
      <vt:lpstr>Section 1 – Destination and Purpose of Trip Complete ALL information</vt:lpstr>
      <vt:lpstr>Do you know the account coding for this travel?  Select Yes or No </vt:lpstr>
      <vt:lpstr>Budget Coding (Very Important-the form gets routed based on the Facility/Cost Center in the Budget Code, so it is important that field is entered prior to the Supervisors Approval.  If for some reason the budget code is not known at the moment the Facility/Cost Center needs to be added so it can route to the correct approver.)  Add the full budget code with your work location cost center</vt:lpstr>
      <vt:lpstr>**Reverify all the information is correct on the claim** 1.  Click on the Signature Box 2.  Select Go at the bottom of the page 3.  That will send you to a second page where you will click on SEND  Congratulations! Your claim has been sent to the next approver    </vt:lpstr>
      <vt:lpstr>For more information regarding travel procedures visit the Accounting Operations Website at   https://ecsd-fl.schoolloop.com/acctoper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LIQUID OFFICE  Submitting an Out of County Travel Claim</dc:title>
  <dc:creator>Suzanne Barnes</dc:creator>
  <cp:lastModifiedBy>Deborah Fussell</cp:lastModifiedBy>
  <cp:revision>22</cp:revision>
  <dcterms:created xsi:type="dcterms:W3CDTF">2022-06-07T15:43:38Z</dcterms:created>
  <dcterms:modified xsi:type="dcterms:W3CDTF">2022-07-06T18:46:46Z</dcterms:modified>
</cp:coreProperties>
</file>